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90" r:id="rId3"/>
    <p:sldId id="294" r:id="rId4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98EC-8292-4773-99CA-D42AFD78F6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05F1EDA-84A9-47AA-81E2-BB00A20E908B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342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98EC-8292-4773-99CA-D42AFD78F6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1EDA-84A9-47AA-81E2-BB00A20E908B}" type="slidenum">
              <a:rPr lang="en-GB" smtClean="0"/>
              <a:t>‹#›</a:t>
            </a:fld>
            <a:endParaRPr lang="en-GB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54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98EC-8292-4773-99CA-D42AFD78F6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1EDA-84A9-47AA-81E2-BB00A20E908B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4114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98EC-8292-4773-99CA-D42AFD78F6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1EDA-84A9-47AA-81E2-BB00A20E908B}" type="slidenum">
              <a:rPr lang="en-GB" smtClean="0"/>
              <a:t>‹#›</a:t>
            </a:fld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738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98EC-8292-4773-99CA-D42AFD78F6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1EDA-84A9-47AA-81E2-BB00A20E908B}" type="slidenum">
              <a:rPr lang="en-GB" smtClean="0"/>
              <a:t>‹#›</a:t>
            </a:fld>
            <a:endParaRPr lang="en-GB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0345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98EC-8292-4773-99CA-D42AFD78F6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1EDA-84A9-47AA-81E2-BB00A20E908B}" type="slidenum">
              <a:rPr lang="en-GB" smtClean="0"/>
              <a:t>‹#›</a:t>
            </a:fld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736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98EC-8292-4773-99CA-D42AFD78F6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1EDA-84A9-47AA-81E2-BB00A20E9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327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98EC-8292-4773-99CA-D42AFD78F6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1EDA-84A9-47AA-81E2-BB00A20E908B}" type="slidenum">
              <a:rPr lang="en-GB" smtClean="0"/>
              <a:t>‹#›</a:t>
            </a:fld>
            <a:endParaRPr lang="en-GB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8013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2C2098EC-8292-4773-99CA-D42AFD78F6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1EDA-84A9-47AA-81E2-BB00A20E908B}" type="slidenum">
              <a:rPr lang="en-GB" smtClean="0"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736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98EC-8292-4773-99CA-D42AFD78F6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1EDA-84A9-47AA-81E2-BB00A20E908B}" type="slidenum">
              <a:rPr lang="en-GB" smtClean="0"/>
              <a:t>‹#›</a:t>
            </a:fld>
            <a:endParaRPr lang="en-GB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934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98EC-8292-4773-99CA-D42AFD78F6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1EDA-84A9-47AA-81E2-BB00A20E908B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7798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098EC-8292-4773-99CA-D42AFD78F6A4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05F1EDA-84A9-47AA-81E2-BB00A20E908B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7399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FD804-1260-AB0E-1EA7-F941DFF05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710" y="845757"/>
            <a:ext cx="9605635" cy="105930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300" b="1" i="0" kern="1200" dirty="0">
                <a:latin typeface="+mj-lt"/>
                <a:ea typeface="+mj-ea"/>
                <a:cs typeface="+mj-cs"/>
              </a:rPr>
              <a:t>Our School Improvement Plan for our learners 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0F97C5C-94D7-B208-1235-36839C2BD48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381137" y="2603500"/>
            <a:ext cx="5598975" cy="34163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fontAlgn="base">
              <a:tabLst/>
            </a:pPr>
            <a:r>
              <a:rPr kumimoji="0" lang="en-US" altLang="en-US" sz="2400" b="1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</a:rPr>
              <a:t>✏️ </a:t>
            </a:r>
            <a:r>
              <a:rPr kumimoji="0" lang="en-US" altLang="en-US" sz="2400" b="1" u="none" strike="noStrike" cap="none" normalizeH="0" baseline="0" dirty="0">
                <a:ln>
                  <a:noFill/>
                </a:ln>
                <a:effectLst/>
              </a:rPr>
              <a:t>Our 3 big goals: Learning &amp; 		Teaching</a:t>
            </a:r>
          </a:p>
          <a:p>
            <a:pPr marL="0" marR="0" lvl="0" indent="0" fontAlgn="base">
              <a:tabLst/>
            </a:pPr>
            <a:endParaRPr kumimoji="0" lang="en-US" altLang="en-US" sz="2400" b="1" u="none" strike="noStrike" cap="none" normalizeH="0" baseline="0" dirty="0">
              <a:ln>
                <a:noFill/>
              </a:ln>
              <a:effectLst/>
            </a:endParaRPr>
          </a:p>
          <a:p>
            <a:pPr marL="400050" lvl="1" indent="0" fontAlgn="base"/>
            <a:r>
              <a:rPr lang="en-GB" sz="2400" b="1" dirty="0"/>
              <a:t>🌐 </a:t>
            </a:r>
            <a:r>
              <a:rPr kumimoji="0" lang="en-US" altLang="en-US" sz="2400" b="1" u="none" strike="noStrike" cap="none" normalizeH="0" baseline="0" dirty="0">
                <a:ln>
                  <a:noFill/>
                </a:ln>
                <a:effectLst/>
              </a:rPr>
              <a:t>Digital Skills</a:t>
            </a:r>
          </a:p>
          <a:p>
            <a:pPr marL="400050" lvl="1" indent="0" fontAlgn="base"/>
            <a:r>
              <a:rPr lang="en-GB" sz="2400" b="1" dirty="0"/>
              <a:t>✍️ </a:t>
            </a:r>
            <a:r>
              <a:rPr lang="en-US" altLang="en-US" sz="2400" b="1" dirty="0"/>
              <a:t>Writing</a:t>
            </a:r>
          </a:p>
          <a:p>
            <a:pPr marL="400050" lvl="1" indent="0" fontAlgn="base"/>
            <a:r>
              <a:rPr lang="en-GB" sz="2400" b="1" dirty="0"/>
              <a:t>🌱 </a:t>
            </a:r>
            <a:r>
              <a:rPr kumimoji="0" lang="en-US" altLang="en-US" sz="2400" b="1" u="none" strike="noStrike" cap="none" normalizeH="0" baseline="0" dirty="0">
                <a:ln>
                  <a:noFill/>
                </a:ln>
                <a:effectLst/>
              </a:rPr>
              <a:t>Sustainability</a:t>
            </a:r>
          </a:p>
          <a:p>
            <a:pPr marL="0" marR="0" lvl="0" indent="0" fontAlgn="base">
              <a:tabLst/>
            </a:pPr>
            <a:endParaRPr kumimoji="0" lang="en-US" altLang="en-US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</a:endParaRP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B49064FB-549B-028A-2982-CFBB4DDDAF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5598975" cy="3416300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💖 </a:t>
            </a:r>
            <a:r>
              <a:rPr lang="en-US" sz="2400" b="1" dirty="0"/>
              <a:t>Our 3 big goals: Wellbeing &amp;    		Inclusion</a:t>
            </a:r>
          </a:p>
          <a:p>
            <a:endParaRPr lang="en-US" sz="2400" b="1" dirty="0"/>
          </a:p>
          <a:p>
            <a:pPr lvl="1"/>
            <a:r>
              <a:rPr lang="en-GB" sz="2400" b="1" dirty="0"/>
              <a:t>💖Well Being: Zones of Regulation</a:t>
            </a:r>
          </a:p>
          <a:p>
            <a:pPr lvl="1"/>
            <a:r>
              <a:rPr lang="en-GB" sz="2400" b="1" dirty="0"/>
              <a:t>🗣️ Pupil Voice: </a:t>
            </a:r>
          </a:p>
          <a:p>
            <a:pPr lvl="1"/>
            <a:r>
              <a:rPr lang="en-GB" sz="2400" b="1" dirty="0"/>
              <a:t>🌍 UNCRC – our rights</a:t>
            </a:r>
          </a:p>
        </p:txBody>
      </p:sp>
      <p:pic>
        <p:nvPicPr>
          <p:cNvPr id="31" name="Picture 30" descr="A purple and yellow logo&#10;&#10;AI-generated content may be incorrect.">
            <a:extLst>
              <a:ext uri="{FF2B5EF4-FFF2-40B4-BE49-F238E27FC236}">
                <a16:creationId xmlns:a16="http://schemas.microsoft.com/office/drawing/2014/main" id="{E154BAC1-9970-0E5F-27AF-6CE3720037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817" y="10882"/>
            <a:ext cx="1180189" cy="166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691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F1B56-32E3-572C-6073-E6ABD9B9F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F38ABD3-8483-0FBD-50F2-B4E0C68D8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2690" y="1786464"/>
            <a:ext cx="3382297" cy="328195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 fontAlgn="base">
              <a:spcAft>
                <a:spcPct val="0"/>
              </a:spcAft>
            </a:pPr>
            <a:br>
              <a:rPr lang="en-US" sz="4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altLang="en-US" sz="4200" dirty="0">
                <a:solidFill>
                  <a:srgbClr val="EBEBEB"/>
                </a:solidFill>
              </a:rPr>
              <a:t>🌟 🎯</a:t>
            </a:r>
            <a:r>
              <a:rPr lang="en-US" sz="4200" dirty="0">
                <a:solidFill>
                  <a:srgbClr val="EBEBEB"/>
                </a:solidFill>
              </a:rPr>
              <a:t> </a:t>
            </a:r>
            <a:br>
              <a:rPr lang="en-US" sz="4200" dirty="0">
                <a:solidFill>
                  <a:srgbClr val="EBEBEB"/>
                </a:solidFill>
              </a:rPr>
            </a:br>
            <a:r>
              <a:rPr lang="en-US" sz="4200" b="0" i="0" kern="1200" dirty="0">
                <a:latin typeface="+mj-lt"/>
                <a:ea typeface="+mj-ea"/>
                <a:cs typeface="+mj-cs"/>
              </a:rPr>
              <a:t>Our 3 Big Goals:</a:t>
            </a:r>
            <a:br>
              <a:rPr lang="en-US" sz="4200" b="0" i="0" kern="1200" dirty="0">
                <a:latin typeface="+mj-lt"/>
                <a:ea typeface="+mj-ea"/>
                <a:cs typeface="+mj-cs"/>
              </a:rPr>
            </a:br>
            <a:br>
              <a:rPr lang="en-US" sz="4200" dirty="0"/>
            </a:br>
            <a:r>
              <a:rPr lang="en-US" sz="4200" b="0" i="0" kern="1200" dirty="0">
                <a:latin typeface="+mj-lt"/>
                <a:ea typeface="+mj-ea"/>
                <a:cs typeface="+mj-cs"/>
              </a:rPr>
              <a:t>Learning and Teaching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51524D9-9DC7-D70D-3A07-C09E2243F1E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09763" y="1506815"/>
          <a:ext cx="6470908" cy="38412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1419">
                  <a:extLst>
                    <a:ext uri="{9D8B030D-6E8A-4147-A177-3AD203B41FA5}">
                      <a16:colId xmlns:a16="http://schemas.microsoft.com/office/drawing/2014/main" val="3110847907"/>
                    </a:ext>
                  </a:extLst>
                </a:gridCol>
                <a:gridCol w="2102301">
                  <a:extLst>
                    <a:ext uri="{9D8B030D-6E8A-4147-A177-3AD203B41FA5}">
                      <a16:colId xmlns:a16="http://schemas.microsoft.com/office/drawing/2014/main" val="84872141"/>
                    </a:ext>
                  </a:extLst>
                </a:gridCol>
                <a:gridCol w="2537188">
                  <a:extLst>
                    <a:ext uri="{9D8B030D-6E8A-4147-A177-3AD203B41FA5}">
                      <a16:colId xmlns:a16="http://schemas.microsoft.com/office/drawing/2014/main" val="3769834259"/>
                    </a:ext>
                  </a:extLst>
                </a:gridCol>
              </a:tblGrid>
              <a:tr h="947662">
                <a:tc>
                  <a:txBody>
                    <a:bodyPr/>
                    <a:lstStyle/>
                    <a:p>
                      <a:r>
                        <a:rPr lang="en-GB" sz="260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🌐 </a:t>
                      </a:r>
                      <a:r>
                        <a:rPr lang="en-GB" sz="2600" b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Digital Skills</a:t>
                      </a:r>
                      <a:endParaRPr lang="en-GB" sz="260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marL="126833" marR="126833" marT="63416" marB="63416" anchor="ctr"/>
                </a:tc>
                <a:tc>
                  <a:txBody>
                    <a:bodyPr/>
                    <a:lstStyle/>
                    <a:p>
                      <a:r>
                        <a:rPr lang="en-GB" sz="260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✍️ </a:t>
                      </a:r>
                      <a:r>
                        <a:rPr lang="en-GB" sz="2600" b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Writing</a:t>
                      </a:r>
                      <a:endParaRPr lang="en-GB" sz="260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marL="126833" marR="126833" marT="63416" marB="63416" anchor="ctr"/>
                </a:tc>
                <a:tc>
                  <a:txBody>
                    <a:bodyPr/>
                    <a:lstStyle/>
                    <a:p>
                      <a:r>
                        <a:rPr lang="en-GB" sz="260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🌱 </a:t>
                      </a:r>
                      <a:r>
                        <a:rPr lang="en-GB" sz="2600" b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Sustainability</a:t>
                      </a:r>
                      <a:endParaRPr lang="en-GB" sz="260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marL="126833" marR="126833" marT="63416" marB="63416" anchor="ctr"/>
                </a:tc>
                <a:extLst>
                  <a:ext uri="{0D108BD9-81ED-4DB2-BD59-A6C34878D82A}">
                    <a16:rowId xmlns:a16="http://schemas.microsoft.com/office/drawing/2014/main" val="1229577821"/>
                  </a:ext>
                </a:extLst>
              </a:tr>
              <a:tr h="2893594">
                <a:tc>
                  <a:txBody>
                    <a:bodyPr/>
                    <a:lstStyle/>
                    <a:p>
                      <a:r>
                        <a:rPr lang="en-GB" sz="2600" dirty="0"/>
                        <a:t>We learn new skills, create, and stay safe online</a:t>
                      </a:r>
                    </a:p>
                  </a:txBody>
                  <a:tcPr marL="126833" marR="126833" marT="63416" marB="63416" anchor="ctr"/>
                </a:tc>
                <a:tc>
                  <a:txBody>
                    <a:bodyPr/>
                    <a:lstStyle/>
                    <a:p>
                      <a:r>
                        <a:rPr lang="en-GB" sz="2600" dirty="0"/>
                        <a:t>Become confident writers who share great ideas</a:t>
                      </a:r>
                    </a:p>
                  </a:txBody>
                  <a:tcPr marL="126833" marR="126833" marT="63416" marB="63416" anchor="ctr"/>
                </a:tc>
                <a:tc>
                  <a:txBody>
                    <a:bodyPr/>
                    <a:lstStyle/>
                    <a:p>
                      <a:r>
                        <a:rPr lang="en-GB" sz="2600" dirty="0"/>
                        <a:t>Make choices that help protect our planet, our community and our school</a:t>
                      </a:r>
                    </a:p>
                  </a:txBody>
                  <a:tcPr marL="126833" marR="126833" marT="63416" marB="63416" anchor="ctr"/>
                </a:tc>
                <a:extLst>
                  <a:ext uri="{0D108BD9-81ED-4DB2-BD59-A6C34878D82A}">
                    <a16:rowId xmlns:a16="http://schemas.microsoft.com/office/drawing/2014/main" val="3554389560"/>
                  </a:ext>
                </a:extLst>
              </a:tr>
            </a:tbl>
          </a:graphicData>
        </a:graphic>
      </p:graphicFrame>
      <p:pic>
        <p:nvPicPr>
          <p:cNvPr id="2" name="Picture 1" descr="A purple and yellow logo&#10;&#10;AI-generated content may be incorrect.">
            <a:extLst>
              <a:ext uri="{FF2B5EF4-FFF2-40B4-BE49-F238E27FC236}">
                <a16:creationId xmlns:a16="http://schemas.microsoft.com/office/drawing/2014/main" id="{74458F46-FA7D-1CE0-2DFB-D7B6553577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817" y="10882"/>
            <a:ext cx="1180189" cy="166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4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0F803-14E9-7929-CCCA-502495254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AF94AC9-A02D-FDA1-15E9-405E1A8F9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0531" y="1788021"/>
            <a:ext cx="3382297" cy="328195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 fontAlgn="base">
              <a:lnSpc>
                <a:spcPct val="90000"/>
              </a:lnSpc>
              <a:spcAft>
                <a:spcPct val="0"/>
              </a:spcAft>
            </a:pPr>
            <a:r>
              <a:rPr lang="en-US" altLang="en-US" sz="4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🌟 🎯</a:t>
            </a:r>
            <a:r>
              <a:rPr lang="en-US" sz="4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4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sz="4200" b="0" i="0" kern="1200" dirty="0">
                <a:latin typeface="+mj-lt"/>
                <a:ea typeface="+mj-ea"/>
                <a:cs typeface="+mj-cs"/>
              </a:rPr>
              <a:t>Our 3 Big Goals:</a:t>
            </a:r>
            <a:br>
              <a:rPr lang="en-US" sz="4200" b="0" i="0" kern="1200" dirty="0">
                <a:latin typeface="+mj-lt"/>
                <a:ea typeface="+mj-ea"/>
                <a:cs typeface="+mj-cs"/>
              </a:rPr>
            </a:br>
            <a:br>
              <a:rPr lang="en-US" sz="4200" dirty="0"/>
            </a:br>
            <a:r>
              <a:rPr lang="en-US" sz="4200" b="0" i="0" kern="1200" dirty="0">
                <a:latin typeface="+mj-lt"/>
                <a:ea typeface="+mj-ea"/>
                <a:cs typeface="+mj-cs"/>
              </a:rPr>
              <a:t>Wellbeing and Inclusion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A509538-C065-D9E3-21A6-8EB4046709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7903759"/>
              </p:ext>
            </p:extLst>
          </p:nvPr>
        </p:nvGraphicFramePr>
        <p:xfrm>
          <a:off x="1109763" y="1506815"/>
          <a:ext cx="6470908" cy="38738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1419">
                  <a:extLst>
                    <a:ext uri="{9D8B030D-6E8A-4147-A177-3AD203B41FA5}">
                      <a16:colId xmlns:a16="http://schemas.microsoft.com/office/drawing/2014/main" val="3110847907"/>
                    </a:ext>
                  </a:extLst>
                </a:gridCol>
                <a:gridCol w="2102301">
                  <a:extLst>
                    <a:ext uri="{9D8B030D-6E8A-4147-A177-3AD203B41FA5}">
                      <a16:colId xmlns:a16="http://schemas.microsoft.com/office/drawing/2014/main" val="84872141"/>
                    </a:ext>
                  </a:extLst>
                </a:gridCol>
                <a:gridCol w="2537188">
                  <a:extLst>
                    <a:ext uri="{9D8B030D-6E8A-4147-A177-3AD203B41FA5}">
                      <a16:colId xmlns:a16="http://schemas.microsoft.com/office/drawing/2014/main" val="3769834259"/>
                    </a:ext>
                  </a:extLst>
                </a:gridCol>
              </a:tblGrid>
              <a:tr h="947662">
                <a:tc>
                  <a:txBody>
                    <a:bodyPr/>
                    <a:lstStyle/>
                    <a:p>
                      <a:r>
                        <a:rPr lang="en-GB" sz="2800" b="1" dirty="0"/>
                        <a:t>💖Well Being </a:t>
                      </a:r>
                      <a:endParaRPr lang="en-GB" sz="26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marL="126833" marR="126833" marT="63416" marB="63416" anchor="ctr"/>
                </a:tc>
                <a:tc>
                  <a:txBody>
                    <a:bodyPr/>
                    <a:lstStyle/>
                    <a:p>
                      <a:pPr lvl="1"/>
                      <a:r>
                        <a:rPr lang="en-GB" sz="2400" b="1" dirty="0"/>
                        <a:t>🗣️ Pupil Voice</a:t>
                      </a:r>
                    </a:p>
                  </a:txBody>
                  <a:tcPr marL="126833" marR="126833" marT="63416" marB="63416" anchor="ctr"/>
                </a:tc>
                <a:tc>
                  <a:txBody>
                    <a:bodyPr/>
                    <a:lstStyle/>
                    <a:p>
                      <a:pPr lvl="1"/>
                      <a:r>
                        <a:rPr lang="en-GB" sz="2400" b="1" dirty="0"/>
                        <a:t>🌍 UNCRC</a:t>
                      </a:r>
                    </a:p>
                  </a:txBody>
                  <a:tcPr marL="126833" marR="126833" marT="63416" marB="63416" anchor="ctr"/>
                </a:tc>
                <a:extLst>
                  <a:ext uri="{0D108BD9-81ED-4DB2-BD59-A6C34878D82A}">
                    <a16:rowId xmlns:a16="http://schemas.microsoft.com/office/drawing/2014/main" val="1229577821"/>
                  </a:ext>
                </a:extLst>
              </a:tr>
              <a:tr h="2893594">
                <a:tc>
                  <a:txBody>
                    <a:bodyPr/>
                    <a:lstStyle/>
                    <a:p>
                      <a:r>
                        <a:rPr lang="en-GB" sz="2200" dirty="0"/>
                        <a:t>Zones of Regulation:</a:t>
                      </a:r>
                    </a:p>
                    <a:p>
                      <a:r>
                        <a:rPr lang="en-GB" sz="2200" dirty="0"/>
                        <a:t> </a:t>
                      </a:r>
                    </a:p>
                    <a:p>
                      <a:r>
                        <a:rPr lang="en-GB" sz="2200" dirty="0"/>
                        <a:t>We care for our feelings and support each other</a:t>
                      </a:r>
                    </a:p>
                  </a:txBody>
                  <a:tcPr marL="126833" marR="126833" marT="63416" marB="63416" anchor="ctr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We </a:t>
                      </a:r>
                      <a:r>
                        <a:rPr lang="en-GB" sz="2200"/>
                        <a:t>share ideas </a:t>
                      </a:r>
                      <a:r>
                        <a:rPr lang="en-GB" sz="2200" dirty="0"/>
                        <a:t>and help lead our learning and school</a:t>
                      </a:r>
                    </a:p>
                  </a:txBody>
                  <a:tcPr marL="126833" marR="126833" marT="63416" marB="63416" anchor="ctr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We know our rights — and we use them to include, respect, and protect everyone around us</a:t>
                      </a:r>
                    </a:p>
                  </a:txBody>
                  <a:tcPr marL="126833" marR="126833" marT="63416" marB="63416" anchor="ctr"/>
                </a:tc>
                <a:extLst>
                  <a:ext uri="{0D108BD9-81ED-4DB2-BD59-A6C34878D82A}">
                    <a16:rowId xmlns:a16="http://schemas.microsoft.com/office/drawing/2014/main" val="3554389560"/>
                  </a:ext>
                </a:extLst>
              </a:tr>
            </a:tbl>
          </a:graphicData>
        </a:graphic>
      </p:graphicFrame>
      <p:pic>
        <p:nvPicPr>
          <p:cNvPr id="2" name="Picture 1" descr="A purple and yellow logo&#10;&#10;AI-generated content may be incorrect.">
            <a:extLst>
              <a:ext uri="{FF2B5EF4-FFF2-40B4-BE49-F238E27FC236}">
                <a16:creationId xmlns:a16="http://schemas.microsoft.com/office/drawing/2014/main" id="{FAA34807-0175-904D-77C5-E26EE46B08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817" y="10882"/>
            <a:ext cx="1180189" cy="166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49149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CEE78381720C43AF1E6315F0AEEE9A" ma:contentTypeVersion="17" ma:contentTypeDescription="Create a new document." ma:contentTypeScope="" ma:versionID="7d56019347811ac995f458c10c82bd07">
  <xsd:schema xmlns:xsd="http://www.w3.org/2001/XMLSchema" xmlns:xs="http://www.w3.org/2001/XMLSchema" xmlns:p="http://schemas.microsoft.com/office/2006/metadata/properties" xmlns:ns2="4188a7cc-8cff-44f1-a00b-9dbc630c80b3" xmlns:ns3="0dfd05c3-ae4a-42de-9ec5-78ac9fb7a8f8" targetNamespace="http://schemas.microsoft.com/office/2006/metadata/properties" ma:root="true" ma:fieldsID="20a5978dc33e7f6758c323653762e066" ns2:_="" ns3:_="">
    <xsd:import namespace="4188a7cc-8cff-44f1-a00b-9dbc630c80b3"/>
    <xsd:import namespace="0dfd05c3-ae4a-42de-9ec5-78ac9fb7a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88a7cc-8cff-44f1-a00b-9dbc630c80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68a29fc-2f9b-488e-bcd4-395cb321b4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fd05c3-ae4a-42de-9ec5-78ac9fb7a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8e2880a-37c7-491b-9638-3798ff758367}" ma:internalName="TaxCatchAll" ma:showField="CatchAllData" ma:web="0dfd05c3-ae4a-42de-9ec5-78ac9fb7a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fd05c3-ae4a-42de-9ec5-78ac9fb7a8f8" xsi:nil="true"/>
    <lcf76f155ced4ddcb4097134ff3c332f xmlns="4188a7cc-8cff-44f1-a00b-9dbc630c80b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CBBF8D1-57E5-436C-B7D4-7356D08B66D6}"/>
</file>

<file path=customXml/itemProps2.xml><?xml version="1.0" encoding="utf-8"?>
<ds:datastoreItem xmlns:ds="http://schemas.openxmlformats.org/officeDocument/2006/customXml" ds:itemID="{9DD8EA5D-1F3B-4B86-B128-A3F41BC491CD}"/>
</file>

<file path=customXml/itemProps3.xml><?xml version="1.0" encoding="utf-8"?>
<ds:datastoreItem xmlns:ds="http://schemas.openxmlformats.org/officeDocument/2006/customXml" ds:itemID="{3D5B7409-DED9-4FD5-A1B7-EFA656ADE244}"/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317</TotalTime>
  <Words>168</Words>
  <Application>Microsoft Office PowerPoint</Application>
  <PresentationFormat>Widescreen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Gill Sans MT</vt:lpstr>
      <vt:lpstr>Gallery</vt:lpstr>
      <vt:lpstr>Our School Improvement Plan for our learners </vt:lpstr>
      <vt:lpstr> 🌟 🎯  Our 3 Big Goals:  Learning and Teaching</vt:lpstr>
      <vt:lpstr>🌟 🎯  Our 3 Big Goals:  Wellbeing and Inclusion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Caroline Ashbrook</dc:creator>
  <cp:lastModifiedBy>Caroline Ashbrook</cp:lastModifiedBy>
  <cp:revision>1</cp:revision>
  <cp:lastPrinted>2025-09-01T07:55:26Z</cp:lastPrinted>
  <dcterms:created xsi:type="dcterms:W3CDTF">2025-09-01T06:56:01Z</dcterms:created>
  <dcterms:modified xsi:type="dcterms:W3CDTF">2025-09-01T12:13:56Z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0x010100DACEE78381720C43AF1E6315F0AEEE9A</vt:lpwstr>
  </property>
</Properties>
</file>